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 id="2147483660" r:id="rId2"/>
  </p:sldMasterIdLst>
  <p:notesMasterIdLst>
    <p:notesMasterId r:id="rId16"/>
  </p:notesMasterIdLst>
  <p:handoutMasterIdLst>
    <p:handoutMasterId r:id="rId17"/>
  </p:handoutMasterIdLst>
  <p:sldIdLst>
    <p:sldId id="256" r:id="rId3"/>
    <p:sldId id="257" r:id="rId4"/>
    <p:sldId id="259" r:id="rId5"/>
    <p:sldId id="260" r:id="rId6"/>
    <p:sldId id="272" r:id="rId7"/>
    <p:sldId id="273" r:id="rId8"/>
    <p:sldId id="274" r:id="rId9"/>
    <p:sldId id="275" r:id="rId10"/>
    <p:sldId id="276" r:id="rId11"/>
    <p:sldId id="277" r:id="rId12"/>
    <p:sldId id="278" r:id="rId13"/>
    <p:sldId id="267" r:id="rId14"/>
    <p:sldId id="268" r:id="rId15"/>
  </p:sldIdLst>
  <p:sldSz cx="12192000" cy="6858000"/>
  <p:notesSz cx="6858000" cy="9144000"/>
  <p:custDataLst>
    <p:tags r:id="rId18"/>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Q91EhklUdCdFukyOHJf9NtVj5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84" y="8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C7B173-54A8-9AB1-19E7-239FDA1751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325826-25DA-812E-97DF-B97C905D3A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D54DC8-9C8B-415D-B247-BDAE6AADBE39}" type="datetimeFigureOut">
              <a:rPr lang="en-US" smtClean="0"/>
              <a:t>5/31/2024</a:t>
            </a:fld>
            <a:endParaRPr lang="en-US"/>
          </a:p>
        </p:txBody>
      </p:sp>
      <p:sp>
        <p:nvSpPr>
          <p:cNvPr id="4" name="Footer Placeholder 3">
            <a:extLst>
              <a:ext uri="{FF2B5EF4-FFF2-40B4-BE49-F238E27FC236}">
                <a16:creationId xmlns:a16="http://schemas.microsoft.com/office/drawing/2014/main" id="{1A059514-193A-431D-1E10-D9F70A621B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854110-2F8B-CE14-AE25-F6B8A2F64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44EE29-CDCF-44B0-BA59-0E40418073C4}" type="slidenum">
              <a:rPr lang="en-US" smtClean="0"/>
              <a:t>‹#›</a:t>
            </a:fld>
            <a:endParaRPr lang="en-US"/>
          </a:p>
        </p:txBody>
      </p:sp>
    </p:spTree>
    <p:extLst>
      <p:ext uri="{BB962C8B-B14F-4D97-AF65-F5344CB8AC3E}">
        <p14:creationId xmlns:p14="http://schemas.microsoft.com/office/powerpoint/2010/main" val="1509124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176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209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c227f6ac1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87" name="Google Shape;187;g2c227f6ac12_0_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95" name="Google Shape;195;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57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28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258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963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812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198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88" name="Google Shape;88;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lt1"/>
              </a:buClr>
              <a:buSzPts val="1800"/>
              <a:buChar char="•"/>
              <a:defRPr/>
            </a:lvl1pPr>
            <a:lvl2pPr marL="914400" lvl="1" indent="-342900" algn="l">
              <a:lnSpc>
                <a:spcPct val="90000"/>
              </a:lnSpc>
              <a:spcBef>
                <a:spcPts val="500"/>
              </a:spcBef>
              <a:spcAft>
                <a:spcPct val="0"/>
              </a:spcAft>
              <a:buClr>
                <a:schemeClr val="lt1"/>
              </a:buClr>
              <a:buSzPts val="1800"/>
              <a:buChar char="•"/>
              <a:defRPr/>
            </a:lvl2pPr>
            <a:lvl3pPr marL="1371600" lvl="2" indent="-342900" algn="l">
              <a:lnSpc>
                <a:spcPct val="90000"/>
              </a:lnSpc>
              <a:spcBef>
                <a:spcPts val="500"/>
              </a:spcBef>
              <a:spcAft>
                <a:spcPct val="0"/>
              </a:spcAft>
              <a:buClr>
                <a:schemeClr val="lt1"/>
              </a:buClr>
              <a:buSzPts val="1800"/>
              <a:buChar char="•"/>
              <a:defRPr/>
            </a:lvl3pPr>
            <a:lvl4pPr marL="1828800" lvl="3" indent="-342900" algn="l">
              <a:lnSpc>
                <a:spcPct val="90000"/>
              </a:lnSpc>
              <a:spcBef>
                <a:spcPts val="500"/>
              </a:spcBef>
              <a:spcAft>
                <a:spcPct val="0"/>
              </a:spcAft>
              <a:buClr>
                <a:schemeClr val="lt1"/>
              </a:buClr>
              <a:buSzPts val="1800"/>
              <a:buChar char="•"/>
              <a:defRPr/>
            </a:lvl4pPr>
            <a:lvl5pPr marL="2286000" lvl="4" indent="-342900" algn="l">
              <a:lnSpc>
                <a:spcPct val="90000"/>
              </a:lnSpc>
              <a:spcBef>
                <a:spcPts val="500"/>
              </a:spcBef>
              <a:spcAft>
                <a:spcPct val="0"/>
              </a:spcAft>
              <a:buClr>
                <a:schemeClr val="lt1"/>
              </a:buClr>
              <a:buSzPts val="1800"/>
              <a:buChar char="•"/>
              <a:defRPr/>
            </a:lvl5pPr>
            <a:lvl6pPr marL="2743200" lvl="5" indent="-342900" algn="l">
              <a:lnSpc>
                <a:spcPct val="90000"/>
              </a:lnSpc>
              <a:spcBef>
                <a:spcPts val="500"/>
              </a:spcBef>
              <a:spcAft>
                <a:spcPct val="0"/>
              </a:spcAft>
              <a:buClr>
                <a:schemeClr val="lt1"/>
              </a:buClr>
              <a:buSzPts val="1800"/>
              <a:buChar char="•"/>
              <a:defRPr/>
            </a:lvl6pPr>
            <a:lvl7pPr marL="3200400" lvl="6" indent="-342900" algn="l">
              <a:lnSpc>
                <a:spcPct val="90000"/>
              </a:lnSpc>
              <a:spcBef>
                <a:spcPts val="500"/>
              </a:spcBef>
              <a:spcAft>
                <a:spcPct val="0"/>
              </a:spcAft>
              <a:buClr>
                <a:schemeClr val="lt1"/>
              </a:buClr>
              <a:buSzPts val="1800"/>
              <a:buChar char="•"/>
              <a:defRPr/>
            </a:lvl7pPr>
            <a:lvl8pPr marL="3657600" lvl="7" indent="-342900" algn="l">
              <a:lnSpc>
                <a:spcPct val="90000"/>
              </a:lnSpc>
              <a:spcBef>
                <a:spcPts val="500"/>
              </a:spcBef>
              <a:spcAft>
                <a:spcPct val="0"/>
              </a:spcAft>
              <a:buClr>
                <a:schemeClr val="lt1"/>
              </a:buClr>
              <a:buSzPts val="1800"/>
              <a:buChar char="•"/>
              <a:defRPr/>
            </a:lvl8pPr>
            <a:lvl9pPr marL="4114800" lvl="8" indent="-342900" algn="l">
              <a:lnSpc>
                <a:spcPct val="90000"/>
              </a:lnSpc>
              <a:spcBef>
                <a:spcPts val="500"/>
              </a:spcBef>
              <a:spcAft>
                <a:spcPct val="0"/>
              </a:spcAft>
              <a:buClr>
                <a:schemeClr val="lt1"/>
              </a:buClr>
              <a:buSzPts val="1800"/>
              <a:buChar char="•"/>
              <a:defRPr/>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txBody>
          <a:bodyPr/>
          <a:lstStyle/>
          <a:p>
            <a:endParaRPr/>
          </a:p>
        </p:txBody>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mmercamp@pipsicobsa.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pipsicobsa.com/wp-content/uploads/2023/11/24_-SBSA-MB-Guide.pdf" TargetMode="External"/><Relationship Id="rId4" Type="http://schemas.openxmlformats.org/officeDocument/2006/relationships/hyperlink" Target="https://pipsicobsa.com/wp-content/uploads/2023/10/24_-SBSA-Leaders-Guid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couting.org/health-and-safety/gss/gss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couting.org/health-and-safety/safety-moments/nap-on-safely/" TargetMode="External"/><Relationship Id="rId5" Type="http://schemas.openxmlformats.org/officeDocument/2006/relationships/hyperlink" Target="https://www.scouting.org/health-and-safety/safety-moments/transporting-scouts-safely/" TargetMode="External"/><Relationship Id="rId4" Type="http://schemas.openxmlformats.org/officeDocument/2006/relationships/hyperlink" Target="https://www.scouting.org/wp-content/uploads/2019/01/The-Risk-Zon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outing.org/health-and-safety/gss/bsa-scouter-code-of-condu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outing.org/health-and-safety/gss/gss01/#:~:text=In%20Cub%20Scouting%2C%20parents%20and,Spouses%20may%20share%20t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7" name="Google Shape;97;p1"/>
          <p:cNvPicPr preferRelativeResize="0"/>
          <p:nvPr/>
        </p:nvPicPr>
        <p:blipFill>
          <a:blip r:embed="rId3">
            <a:alphaModFix/>
          </a:blip>
          <a:srcRect r="6310" b="2"/>
          <a:stretch>
            <a:fillRect/>
          </a:stretch>
        </p:blipFill>
        <p:spPr>
          <a:xfrm>
            <a:off x="4283902" y="10"/>
            <a:ext cx="7908098" cy="6857992"/>
          </a:xfrm>
          <a:prstGeom prst="rect">
            <a:avLst/>
          </a:prstGeom>
          <a:noFill/>
          <a:ln>
            <a:noFill/>
          </a:ln>
        </p:spPr>
      </p:pic>
      <p:sp>
        <p:nvSpPr>
          <p:cNvPr id="98" name="Google Shape;98;p1"/>
          <p:cNvSpPr/>
          <p:nvPr/>
        </p:nvSpPr>
        <p:spPr>
          <a:xfrm>
            <a:off x="0" y="0"/>
            <a:ext cx="12192000" cy="6858000"/>
          </a:xfrm>
          <a:prstGeom prst="rect">
            <a:avLst/>
          </a:prstGeom>
          <a:gradFill>
            <a:gsLst>
              <a:gs pos="0">
                <a:srgbClr val="0C0C0C"/>
              </a:gs>
              <a:gs pos="36000">
                <a:srgbClr val="0C0C0C"/>
              </a:gs>
              <a:gs pos="81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txBox="1">
            <a:spLocks noGrp="1"/>
          </p:cNvSpPr>
          <p:nvPr>
            <p:ph type="ctrTitle"/>
          </p:nvPr>
        </p:nvSpPr>
        <p:spPr>
          <a:xfrm>
            <a:off x="728663" y="1115219"/>
            <a:ext cx="5505449"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ct val="0"/>
              </a:spcBef>
              <a:spcAft>
                <a:spcPct val="0"/>
              </a:spcAft>
              <a:buClr>
                <a:schemeClr val="lt1"/>
              </a:buClr>
              <a:buSzPts val="5000"/>
              <a:buFont typeface="Calibri"/>
              <a:buNone/>
            </a:pPr>
            <a:r>
              <a:rPr lang="en-US" sz="5000">
                <a:solidFill>
                  <a:schemeClr val="lt1"/>
                </a:solidFill>
              </a:rPr>
              <a:t>PIPSICO SUMMER RESIDENT CAMP 2024</a:t>
            </a:r>
            <a:endParaRPr/>
          </a:p>
        </p:txBody>
      </p:sp>
      <p:sp>
        <p:nvSpPr>
          <p:cNvPr id="100" name="Google Shape;100;p1"/>
          <p:cNvSpPr txBox="1">
            <a:spLocks noGrp="1"/>
          </p:cNvSpPr>
          <p:nvPr>
            <p:ph type="subTitle" idx="1"/>
          </p:nvPr>
        </p:nvSpPr>
        <p:spPr>
          <a:xfrm>
            <a:off x="728663" y="3902075"/>
            <a:ext cx="5505449"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ct val="0"/>
              </a:spcBef>
              <a:spcAft>
                <a:spcPct val="0"/>
              </a:spcAft>
              <a:buClr>
                <a:schemeClr val="lt1"/>
              </a:buClr>
              <a:buSzPts val="2000"/>
              <a:buNone/>
            </a:pPr>
            <a:r>
              <a:rPr lang="en-US" sz="2000" dirty="0">
                <a:solidFill>
                  <a:schemeClr val="lt1"/>
                </a:solidFill>
              </a:rPr>
              <a:t>Leaders Zoom Meeting – May 29, 2024</a:t>
            </a:r>
            <a:endParaRPr dirty="0"/>
          </a:p>
        </p:txBody>
      </p:sp>
      <p:cxnSp>
        <p:nvCxnSpPr>
          <p:cNvPr id="101" name="Google Shape;101;p1"/>
          <p:cNvCxnSpPr/>
          <p:nvPr/>
        </p:nvCxnSpPr>
        <p:spPr>
          <a:xfrm rot="10800000">
            <a:off x="128585" y="3681408"/>
            <a:ext cx="11934820" cy="0"/>
          </a:xfrm>
          <a:prstGeom prst="straightConnector1">
            <a:avLst/>
          </a:prstGeom>
          <a:noFill/>
          <a:ln w="12700" cap="flat" cmpd="sng">
            <a:solidFill>
              <a:schemeClr val="accent2"/>
            </a:solidFill>
            <a:prstDash val="solid"/>
            <a:miter lim="800000"/>
            <a:headEnd type="none" w="sm" len="sm"/>
            <a:tailEnd type="none" w="sm" len="sm"/>
          </a:ln>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3A6D-F6FD-85F1-F3C0-FEB0713A3714}"/>
              </a:ext>
            </a:extLst>
          </p:cNvPr>
          <p:cNvSpPr>
            <a:spLocks noGrp="1"/>
          </p:cNvSpPr>
          <p:nvPr>
            <p:ph type="title"/>
          </p:nvPr>
        </p:nvSpPr>
        <p:spPr>
          <a:xfrm>
            <a:off x="838200" y="365125"/>
            <a:ext cx="3822189" cy="1899912"/>
          </a:xfrm>
        </p:spPr>
        <p:txBody>
          <a:bodyPr>
            <a:normAutofit/>
          </a:bodyPr>
          <a:lstStyle/>
          <a:p>
            <a:r>
              <a:rPr lang="en-US" sz="4000"/>
              <a:t>Program Update</a:t>
            </a:r>
            <a:br>
              <a:rPr lang="en-US" sz="4000"/>
            </a:br>
            <a:endParaRPr lang="en-US" sz="4000"/>
          </a:p>
        </p:txBody>
      </p:sp>
      <p:sp>
        <p:nvSpPr>
          <p:cNvPr id="8" name="Content Placeholder 7">
            <a:extLst>
              <a:ext uri="{FF2B5EF4-FFF2-40B4-BE49-F238E27FC236}">
                <a16:creationId xmlns:a16="http://schemas.microsoft.com/office/drawing/2014/main" id="{CD24B84E-7131-1A52-2D02-583A48D78FC3}"/>
              </a:ext>
            </a:extLst>
          </p:cNvPr>
          <p:cNvSpPr>
            <a:spLocks noGrp="1"/>
          </p:cNvSpPr>
          <p:nvPr>
            <p:ph idx="1"/>
          </p:nvPr>
        </p:nvSpPr>
        <p:spPr>
          <a:xfrm>
            <a:off x="389792" y="2144055"/>
            <a:ext cx="3822189" cy="3742762"/>
          </a:xfrm>
        </p:spPr>
        <p:txBody>
          <a:bodyPr>
            <a:normAutofit/>
          </a:bodyPr>
          <a:lstStyle/>
          <a:p>
            <a:r>
              <a:rPr lang="en-US" sz="1700"/>
              <a:t>Welcome offers from adult leaders to assist as MB counselors where we need help.  Contact us at </a:t>
            </a:r>
            <a:r>
              <a:rPr lang="en-US" sz="1700">
                <a:hlinkClick r:id="rId3"/>
              </a:rPr>
              <a:t>summercamp@pipsicobsa.com</a:t>
            </a:r>
            <a:r>
              <a:rPr lang="en-US" sz="1700"/>
              <a:t> with subject line: </a:t>
            </a:r>
            <a:r>
              <a:rPr lang="en-US" sz="1700">
                <a:highlight>
                  <a:srgbClr val="FFFF00"/>
                </a:highlight>
              </a:rPr>
              <a:t>“MB Counselor offer – Week ##”</a:t>
            </a:r>
          </a:p>
          <a:p>
            <a:endParaRPr lang="en-US" sz="1700"/>
          </a:p>
          <a:p>
            <a:endParaRPr lang="en-US" sz="1700"/>
          </a:p>
          <a:p>
            <a:endParaRPr lang="en-US" sz="1700"/>
          </a:p>
          <a:p>
            <a:endParaRPr lang="en-US" sz="1700">
              <a:highlight>
                <a:srgbClr val="FFFF00"/>
              </a:highlight>
            </a:endParaRPr>
          </a:p>
          <a:p>
            <a:endParaRPr lang="en-US" sz="1700"/>
          </a:p>
        </p:txBody>
      </p:sp>
    </p:spTree>
    <p:extLst>
      <p:ext uri="{BB962C8B-B14F-4D97-AF65-F5344CB8AC3E}">
        <p14:creationId xmlns:p14="http://schemas.microsoft.com/office/powerpoint/2010/main" val="11548336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3A6D-F6FD-85F1-F3C0-FEB0713A3714}"/>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Pre-swim check</a:t>
            </a:r>
            <a:br>
              <a:rPr lang="en-US" sz="4000"/>
            </a:br>
            <a:endParaRPr lang="en-US" sz="4000"/>
          </a:p>
        </p:txBody>
      </p:sp>
      <p:sp>
        <p:nvSpPr>
          <p:cNvPr id="3" name="Content Placeholder 7">
            <a:extLst>
              <a:ext uri="{FF2B5EF4-FFF2-40B4-BE49-F238E27FC236}">
                <a16:creationId xmlns:a16="http://schemas.microsoft.com/office/drawing/2014/main" id="{B26C1D31-9868-1C8B-F1B6-6061611D03FB}"/>
              </a:ext>
            </a:extLst>
          </p:cNvPr>
          <p:cNvSpPr txBox="1"/>
          <p:nvPr/>
        </p:nvSpPr>
        <p:spPr>
          <a:xfrm>
            <a:off x="838200" y="2434201"/>
            <a:ext cx="3822189"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Strongly encouraged </a:t>
            </a:r>
          </a:p>
          <a:p>
            <a:r>
              <a:rPr lang="en-US" sz="1400"/>
              <a:t>$20 to get a YMCA lane at Hampton Roads YMCA.</a:t>
            </a:r>
          </a:p>
          <a:p>
            <a:r>
              <a:rPr lang="en-US" sz="1400">
                <a:highlight>
                  <a:srgbClr val="FFFF00"/>
                </a:highlight>
              </a:rPr>
              <a:t>If doing swim check at camp, arrive in bathing suits.</a:t>
            </a:r>
          </a:p>
          <a:p>
            <a:endParaRPr lang="en-US" sz="1400"/>
          </a:p>
          <a:p>
            <a:endParaRPr lang="en-US" sz="1400">
              <a:highlight>
                <a:srgbClr val="FFFF00"/>
              </a:highlight>
            </a:endParaRPr>
          </a:p>
          <a:p>
            <a:endParaRPr lang="en-US" sz="1400"/>
          </a:p>
        </p:txBody>
      </p:sp>
    </p:spTree>
    <p:extLst>
      <p:ext uri="{BB962C8B-B14F-4D97-AF65-F5344CB8AC3E}">
        <p14:creationId xmlns:p14="http://schemas.microsoft.com/office/powerpoint/2010/main" val="6104388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c227f6ac12_0_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g2c227f6ac12_0_10"/>
          <p:cNvSpPr/>
          <p:nvPr/>
        </p:nvSpPr>
        <p:spPr>
          <a:xfrm>
            <a:off x="548639" y="347471"/>
            <a:ext cx="11100900" cy="18015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c227f6ac12_0_10"/>
          <p:cNvSpPr txBox="1">
            <a:spLocks noGrp="1"/>
          </p:cNvSpPr>
          <p:nvPr>
            <p:ph type="title"/>
          </p:nvPr>
        </p:nvSpPr>
        <p:spPr>
          <a:xfrm>
            <a:off x="838200" y="58521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lt1"/>
              </a:buClr>
              <a:buSzPts val="4400"/>
              <a:buFont typeface="Calibri"/>
              <a:buNone/>
            </a:pPr>
            <a:r>
              <a:rPr lang="en-US">
                <a:solidFill>
                  <a:schemeClr val="lt1"/>
                </a:solidFill>
              </a:rPr>
              <a:t>2024 Webelos and Cub Camps</a:t>
            </a:r>
            <a:br>
              <a:rPr lang="en-US">
                <a:solidFill>
                  <a:schemeClr val="lt1"/>
                </a:solidFill>
              </a:rPr>
            </a:br>
            <a:endParaRPr>
              <a:solidFill>
                <a:schemeClr val="lt1"/>
              </a:solidFill>
            </a:endParaRPr>
          </a:p>
        </p:txBody>
      </p:sp>
      <p:sp>
        <p:nvSpPr>
          <p:cNvPr id="192" name="Google Shape;192;g2c227f6ac12_0_10"/>
          <p:cNvSpPr txBox="1"/>
          <p:nvPr/>
        </p:nvSpPr>
        <p:spPr>
          <a:xfrm>
            <a:off x="2003750" y="2781650"/>
            <a:ext cx="6513300" cy="3303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US" sz="2800">
                <a:solidFill>
                  <a:schemeClr val="dk1"/>
                </a:solidFill>
                <a:latin typeface="Calibri"/>
                <a:ea typeface="Calibri"/>
                <a:cs typeface="Calibri"/>
                <a:sym typeface="Calibri"/>
              </a:rPr>
              <a:t>Theme: </a:t>
            </a:r>
            <a:r>
              <a:rPr lang="en-US" sz="2800">
                <a:solidFill>
                  <a:schemeClr val="accent6"/>
                </a:solidFill>
                <a:latin typeface="Calibri"/>
                <a:ea typeface="Calibri"/>
                <a:cs typeface="Calibri"/>
                <a:sym typeface="Calibri"/>
              </a:rPr>
              <a:t>Bug Hunters</a:t>
            </a:r>
            <a:endParaRPr sz="2800">
              <a:solidFill>
                <a:schemeClr val="accent6"/>
              </a:solidFill>
              <a:latin typeface="Calibri"/>
              <a:ea typeface="Calibri"/>
              <a:cs typeface="Calibri"/>
              <a:sym typeface="Calibri"/>
            </a:endParaRPr>
          </a:p>
          <a:p>
            <a:pPr marL="0" lvl="0" indent="0" algn="l" rtl="0">
              <a:spcBef>
                <a:spcPct val="0"/>
              </a:spcBef>
              <a:spcAft>
                <a:spcPct val="0"/>
              </a:spcAft>
              <a:buNone/>
            </a:pPr>
            <a:r>
              <a:rPr lang="en-US" sz="2800">
                <a:solidFill>
                  <a:schemeClr val="dk1"/>
                </a:solidFill>
                <a:latin typeface="Calibri"/>
                <a:ea typeface="Calibri"/>
                <a:cs typeface="Calibri"/>
                <a:sym typeface="Calibri"/>
              </a:rPr>
              <a:t>Program Changes:</a:t>
            </a:r>
            <a:endParaRPr sz="2800">
              <a:solidFill>
                <a:schemeClr val="dk1"/>
              </a:solidFill>
              <a:latin typeface="Calibri"/>
              <a:ea typeface="Calibri"/>
              <a:cs typeface="Calibri"/>
              <a:sym typeface="Calibri"/>
            </a:endParaRPr>
          </a:p>
          <a:p>
            <a:pPr marL="457200" lvl="0" indent="-406400" algn="l" rtl="0">
              <a:spcBef>
                <a:spcPct val="0"/>
              </a:spcBef>
              <a:spcAft>
                <a:spcPct val="0"/>
              </a:spcAft>
              <a:buClr>
                <a:schemeClr val="dk1"/>
              </a:buClr>
              <a:buSzPts val="2800"/>
              <a:buFont typeface="Calibri"/>
              <a:buChar char="●"/>
            </a:pPr>
            <a:r>
              <a:rPr lang="en-US" sz="2800">
                <a:solidFill>
                  <a:schemeClr val="dk1"/>
                </a:solidFill>
                <a:latin typeface="Calibri"/>
                <a:ea typeface="Calibri"/>
                <a:cs typeface="Calibri"/>
                <a:sym typeface="Calibri"/>
              </a:rPr>
              <a:t>Webelos arrive in Thursday; Webelos specific activities until Cubs arrive</a:t>
            </a:r>
            <a:endParaRPr sz="2800">
              <a:solidFill>
                <a:schemeClr val="dk1"/>
              </a:solidFill>
              <a:latin typeface="Calibri"/>
              <a:ea typeface="Calibri"/>
              <a:cs typeface="Calibri"/>
              <a:sym typeface="Calibri"/>
            </a:endParaRPr>
          </a:p>
          <a:p>
            <a:pPr marL="457200" lvl="0" indent="-406400" algn="l" rtl="0">
              <a:spcBef>
                <a:spcPct val="0"/>
              </a:spcBef>
              <a:spcAft>
                <a:spcPct val="0"/>
              </a:spcAft>
              <a:buClr>
                <a:schemeClr val="dk1"/>
              </a:buClr>
              <a:buSzPts val="2800"/>
              <a:buFont typeface="Calibri"/>
              <a:buChar char="●"/>
            </a:pPr>
            <a:r>
              <a:rPr lang="en-US" sz="2800">
                <a:solidFill>
                  <a:schemeClr val="dk1"/>
                </a:solidFill>
                <a:latin typeface="Calibri"/>
                <a:ea typeface="Calibri"/>
                <a:cs typeface="Calibri"/>
                <a:sym typeface="Calibri"/>
              </a:rPr>
              <a:t>Cubs arrive on Friday</a:t>
            </a:r>
            <a:endParaRPr sz="2800">
              <a:solidFill>
                <a:schemeClr val="dk1"/>
              </a:solidFill>
              <a:latin typeface="Calibri"/>
              <a:ea typeface="Calibri"/>
              <a:cs typeface="Calibri"/>
              <a:sym typeface="Calibri"/>
            </a:endParaRPr>
          </a:p>
          <a:p>
            <a:pPr marL="457200" lvl="0" indent="-406400" algn="l" rtl="0">
              <a:spcBef>
                <a:spcPct val="0"/>
              </a:spcBef>
              <a:spcAft>
                <a:spcPct val="0"/>
              </a:spcAft>
              <a:buClr>
                <a:schemeClr val="dk1"/>
              </a:buClr>
              <a:buSzPts val="2800"/>
              <a:buFont typeface="Calibri"/>
              <a:buChar char="●"/>
            </a:pPr>
            <a:r>
              <a:rPr lang="en-US" sz="2800">
                <a:solidFill>
                  <a:schemeClr val="dk1"/>
                </a:solidFill>
                <a:latin typeface="Calibri"/>
                <a:ea typeface="Calibri"/>
                <a:cs typeface="Calibri"/>
                <a:sym typeface="Calibri"/>
              </a:rPr>
              <a:t>all meals in Dining Hall and Included</a:t>
            </a:r>
            <a:endParaRPr sz="2800">
              <a:solidFill>
                <a:schemeClr val="dk1"/>
              </a:solidFill>
              <a:latin typeface="Calibri"/>
              <a:ea typeface="Calibri"/>
              <a:cs typeface="Calibri"/>
              <a:sym typeface="Calibri"/>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pic>
        <p:nvPicPr>
          <p:cNvPr id="197" name="Google Shape;197;p6"/>
          <p:cNvPicPr preferRelativeResize="0"/>
          <p:nvPr/>
        </p:nvPicPr>
        <p:blipFill>
          <a:blip r:embed="rId3">
            <a:alphaModFix/>
          </a:blip>
          <a:srcRect b="25000"/>
          <a:stretch>
            <a:fillRect/>
          </a:stretch>
        </p:blipFill>
        <p:spPr>
          <a:xfrm>
            <a:off x="-1" y="10"/>
            <a:ext cx="12192000" cy="6857990"/>
          </a:xfrm>
          <a:prstGeom prst="rect">
            <a:avLst/>
          </a:prstGeom>
          <a:noFill/>
          <a:ln>
            <a:noFill/>
          </a:ln>
        </p:spPr>
      </p:pic>
      <p:sp>
        <p:nvSpPr>
          <p:cNvPr id="198" name="Google Shape;198;p6"/>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spcFirstLastPara="1" wrap="square" lIns="91425" tIns="45700" rIns="91425" bIns="45700" anchor="t" anchorCtr="0">
            <a:normAutofit/>
          </a:bodyPr>
          <a:lstStyle/>
          <a:p>
            <a:pPr marL="0" marR="0" lvl="0" indent="0" algn="ctr" rtl="0">
              <a:lnSpc>
                <a:spcPct val="100000"/>
              </a:lnSpc>
              <a:spcBef>
                <a:spcPct val="0"/>
              </a:spcBef>
              <a:spcAft>
                <a:spcPct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99" name="Google Shape;199;p6"/>
          <p:cNvSpPr txBox="1">
            <a:spLocks noGrp="1"/>
          </p:cNvSpPr>
          <p:nvPr>
            <p:ph type="title"/>
          </p:nvPr>
        </p:nvSpPr>
        <p:spPr>
          <a:xfrm>
            <a:off x="709448" y="1913950"/>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ct val="0"/>
              </a:spcBef>
              <a:spcAft>
                <a:spcPct val="0"/>
              </a:spcAft>
              <a:buClr>
                <a:schemeClr val="dk1"/>
              </a:buClr>
              <a:buSzPts val="3600"/>
              <a:buFont typeface="Calibri"/>
              <a:buNone/>
            </a:pPr>
            <a:r>
              <a:rPr lang="en-US" sz="3600"/>
              <a:t>Key Resources</a:t>
            </a:r>
            <a:endParaRPr/>
          </a:p>
        </p:txBody>
      </p:sp>
      <p:cxnSp>
        <p:nvCxnSpPr>
          <p:cNvPr id="200" name="Google Shape;200;p6"/>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201" name="Google Shape;201;p6"/>
          <p:cNvSpPr txBox="1">
            <a:spLocks noGrp="1"/>
          </p:cNvSpPr>
          <p:nvPr>
            <p:ph type="body" idx="1"/>
          </p:nvPr>
        </p:nvSpPr>
        <p:spPr>
          <a:xfrm>
            <a:off x="525516" y="3417573"/>
            <a:ext cx="4593021" cy="2619839"/>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ct val="0"/>
              </a:spcBef>
              <a:spcAft>
                <a:spcPct val="0"/>
              </a:spcAft>
              <a:buClr>
                <a:schemeClr val="dk1"/>
              </a:buClr>
              <a:buSzPts val="1800"/>
              <a:buChar char="•"/>
            </a:pPr>
            <a:r>
              <a:rPr lang="en-US" sz="1800"/>
              <a:t>Leaders Guide -- </a:t>
            </a:r>
            <a:r>
              <a:rPr lang="en-US" sz="1800" u="sng">
                <a:solidFill>
                  <a:schemeClr val="hlink"/>
                </a:solidFill>
                <a:hlinkClick r:id="rId4"/>
              </a:rPr>
              <a:t>https://pipsicobsa.com/wp-content/uploads/2023/10/24_-SBSA-Leaders-Guide.pdf</a:t>
            </a:r>
            <a:endParaRPr sz="1800"/>
          </a:p>
          <a:p>
            <a:pPr marL="228600" lvl="0" indent="-114300" algn="l" rtl="0">
              <a:lnSpc>
                <a:spcPct val="90000"/>
              </a:lnSpc>
              <a:spcBef>
                <a:spcPts val="1000"/>
              </a:spcBef>
              <a:spcAft>
                <a:spcPct val="0"/>
              </a:spcAft>
              <a:buClr>
                <a:schemeClr val="dk1"/>
              </a:buClr>
              <a:buSzPts val="1800"/>
              <a:buNone/>
            </a:pPr>
            <a:endParaRPr sz="1800"/>
          </a:p>
          <a:p>
            <a:pPr marL="228600" lvl="0" indent="-228600" algn="l" rtl="0">
              <a:lnSpc>
                <a:spcPct val="90000"/>
              </a:lnSpc>
              <a:spcBef>
                <a:spcPts val="1000"/>
              </a:spcBef>
              <a:spcAft>
                <a:spcPct val="0"/>
              </a:spcAft>
              <a:buClr>
                <a:schemeClr val="dk1"/>
              </a:buClr>
              <a:buSzPts val="1800"/>
              <a:buChar char="•"/>
            </a:pPr>
            <a:r>
              <a:rPr lang="en-US" sz="1800"/>
              <a:t>Merit Badge Info --</a:t>
            </a:r>
            <a:r>
              <a:rPr lang="en-US" sz="1800" u="sng">
                <a:solidFill>
                  <a:schemeClr val="hlink"/>
                </a:solidFill>
                <a:hlinkClick r:id="rId5"/>
              </a:rPr>
              <a:t>https://pipsicobsa.com/wp-content/uploads/2023/11/24_-SBSA-MB-Guide.pdf</a:t>
            </a:r>
            <a:endParaRPr sz="1800"/>
          </a:p>
          <a:p>
            <a:pPr marL="228600" lvl="0" indent="-228600" algn="l" rtl="0">
              <a:lnSpc>
                <a:spcPct val="90000"/>
              </a:lnSpc>
              <a:spcBef>
                <a:spcPts val="1000"/>
              </a:spcBef>
              <a:spcAft>
                <a:spcPct val="0"/>
              </a:spcAft>
              <a:buClr>
                <a:schemeClr val="dk1"/>
              </a:buClr>
              <a:buSzPts val="1800"/>
              <a:buChar char="•"/>
            </a:pPr>
            <a:r>
              <a:rPr lang="en-US" sz="1800"/>
              <a:t> </a:t>
            </a:r>
            <a:endParaRPr sz="1800"/>
          </a:p>
          <a:p>
            <a:pPr marL="228600" lvl="0" indent="-114300" algn="l" rtl="0">
              <a:lnSpc>
                <a:spcPct val="90000"/>
              </a:lnSpc>
              <a:spcBef>
                <a:spcPts val="1000"/>
              </a:spcBef>
              <a:spcAft>
                <a:spcPct val="0"/>
              </a:spcAft>
              <a:buClr>
                <a:schemeClr val="dk1"/>
              </a:buClr>
              <a:buSzPts val="1800"/>
              <a:buNone/>
            </a:pPr>
            <a:endParaRPr sz="18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7464614" y="1783959"/>
            <a:ext cx="4087200" cy="2889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ct val="0"/>
              </a:spcBef>
              <a:spcAft>
                <a:spcPct val="0"/>
              </a:spcAft>
              <a:buClr>
                <a:schemeClr val="lt1"/>
              </a:buClr>
              <a:buSzPts val="5400"/>
              <a:buFont typeface="Calibri"/>
              <a:buNone/>
            </a:pPr>
            <a:r>
              <a:rPr lang="en-US" sz="5400"/>
              <a:t>Staff Introductions</a:t>
            </a:r>
            <a:endParaRPr/>
          </a:p>
        </p:txBody>
      </p:sp>
      <p:sp>
        <p:nvSpPr>
          <p:cNvPr id="107" name="Google Shape;107;p2"/>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457200" marR="0" lvl="0" indent="0" algn="l"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2"/>
          <p:cNvSpPr txBox="1"/>
          <p:nvPr/>
        </p:nvSpPr>
        <p:spPr>
          <a:xfrm>
            <a:off x="941400" y="679050"/>
            <a:ext cx="4087200" cy="193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GREAT SENIOR TEAM </a:t>
            </a:r>
            <a:endParaRPr sz="2800" b="1"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0BFBD44-3128-1669-7CF3-CB9F4590E289}"/>
              </a:ext>
            </a:extLst>
          </p:cNvPr>
          <p:cNvPicPr>
            <a:picLocks noChangeAspect="1"/>
          </p:cNvPicPr>
          <p:nvPr/>
        </p:nvPicPr>
        <p:blipFill>
          <a:blip r:embed="rId3"/>
          <a:stretch>
            <a:fillRect/>
          </a:stretch>
        </p:blipFill>
        <p:spPr>
          <a:xfrm>
            <a:off x="1431985" y="1409653"/>
            <a:ext cx="2670145" cy="4360790"/>
          </a:xfrm>
          <a:prstGeom prst="rect">
            <a:avLst/>
          </a:prstGeom>
        </p:spPr>
      </p:pic>
      <p:sp>
        <p:nvSpPr>
          <p:cNvPr id="4" name="TextBox 3">
            <a:extLst>
              <a:ext uri="{FF2B5EF4-FFF2-40B4-BE49-F238E27FC236}">
                <a16:creationId xmlns:a16="http://schemas.microsoft.com/office/drawing/2014/main" id="{3D6D2E3B-0EAC-5F6A-8CBB-255F88DE02BA}"/>
              </a:ext>
            </a:extLst>
          </p:cNvPr>
          <p:cNvSpPr txBox="1"/>
          <p:nvPr/>
        </p:nvSpPr>
        <p:spPr>
          <a:xfrm>
            <a:off x="3048533" y="3276710"/>
            <a:ext cx="6097064" cy="307777"/>
          </a:xfrm>
          <a:prstGeom prst="rect">
            <a:avLst/>
          </a:prstGeom>
          <a:noFill/>
        </p:spPr>
        <p:txBody>
          <a:bodyPr wrap="square">
            <a:spAutoFit/>
          </a:bodyPr>
          <a:lstStyle/>
          <a:p>
            <a:r>
              <a:rPr lang="en-US" b="0">
                <a:effectLst/>
              </a:rPr>
              <a:t> </a:t>
            </a:r>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
          <p:cNvSpPr/>
          <p:nvPr/>
        </p:nvSpPr>
        <p:spPr>
          <a:xfrm>
            <a:off x="435006" y="604568"/>
            <a:ext cx="4654297" cy="5577839"/>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4"/>
          <p:cNvSpPr txBox="1">
            <a:spLocks noGrp="1"/>
          </p:cNvSpPr>
          <p:nvPr>
            <p:ph type="title"/>
          </p:nvPr>
        </p:nvSpPr>
        <p:spPr>
          <a:xfrm>
            <a:off x="891531" y="985419"/>
            <a:ext cx="3785030" cy="294738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ct val="0"/>
              </a:spcBef>
              <a:spcAft>
                <a:spcPct val="0"/>
              </a:spcAft>
              <a:buClr>
                <a:schemeClr val="lt1"/>
              </a:buClr>
              <a:buSzPts val="4400"/>
              <a:buFont typeface="Calibri"/>
              <a:buNone/>
            </a:pPr>
            <a:r>
              <a:rPr lang="en-US">
                <a:solidFill>
                  <a:schemeClr val="lt1"/>
                </a:solidFill>
                <a:latin typeface="Calibri"/>
                <a:ea typeface="Calibri"/>
                <a:cs typeface="Calibri"/>
                <a:sym typeface="Calibri"/>
              </a:rPr>
              <a:t>Health and Safety Update</a:t>
            </a:r>
            <a:endParaRPr>
              <a:solidFill>
                <a:schemeClr val="lt1"/>
              </a:solidFill>
              <a:latin typeface="Calibri"/>
              <a:ea typeface="Calibri"/>
              <a:cs typeface="Calibri"/>
              <a:sym typeface="Calibri"/>
            </a:endParaRPr>
          </a:p>
          <a:p>
            <a:pPr marL="0" lvl="0" indent="0" algn="l" rtl="0">
              <a:lnSpc>
                <a:spcPct val="90000"/>
              </a:lnSpc>
              <a:spcBef>
                <a:spcPct val="0"/>
              </a:spcBef>
              <a:spcAft>
                <a:spcPct val="0"/>
              </a:spcAft>
              <a:buClr>
                <a:schemeClr val="lt1"/>
              </a:buClr>
              <a:buSzPts val="4400"/>
              <a:buFont typeface="Calibri"/>
              <a:buNone/>
            </a:pPr>
            <a:endParaRPr>
              <a:solidFill>
                <a:schemeClr val="lt1"/>
              </a:solidFill>
            </a:endParaRPr>
          </a:p>
          <a:p>
            <a:pPr marL="457200" lvl="0" indent="-342900" algn="l" rtl="0">
              <a:lnSpc>
                <a:spcPct val="90000"/>
              </a:lnSpc>
              <a:spcBef>
                <a:spcPct val="0"/>
              </a:spcBef>
              <a:spcAft>
                <a:spcPct val="0"/>
              </a:spcAft>
              <a:buClr>
                <a:schemeClr val="lt1"/>
              </a:buClr>
              <a:buSzPts val="1800"/>
              <a:buChar char="●"/>
            </a:pPr>
            <a:r>
              <a:rPr lang="en-US" sz="1800">
                <a:solidFill>
                  <a:schemeClr val="lt1"/>
                </a:solidFill>
              </a:rPr>
              <a:t>Traveling to Camp</a:t>
            </a:r>
            <a:endParaRPr sz="1800">
              <a:solidFill>
                <a:schemeClr val="lt1"/>
              </a:solidFill>
            </a:endParaRPr>
          </a:p>
        </p:txBody>
      </p:sp>
      <p:pic>
        <p:nvPicPr>
          <p:cNvPr id="123" name="Google Shape;123;p4"/>
          <p:cNvPicPr preferRelativeResize="0"/>
          <p:nvPr/>
        </p:nvPicPr>
        <p:blipFill>
          <a:blip r:embed="rId3">
            <a:alphaModFix/>
          </a:blip>
          <a:stretch>
            <a:fillRect/>
          </a:stretch>
        </p:blipFill>
        <p:spPr>
          <a:xfrm>
            <a:off x="5406501" y="1012053"/>
            <a:ext cx="6350493" cy="4762869"/>
          </a:xfrm>
          <a:prstGeom prst="rect">
            <a:avLst/>
          </a:prstGeom>
          <a:noFill/>
          <a:ln>
            <a:noFill/>
          </a:ln>
        </p:spPr>
      </p:pic>
      <p:sp>
        <p:nvSpPr>
          <p:cNvPr id="3" name="TextBox 2">
            <a:extLst>
              <a:ext uri="{FF2B5EF4-FFF2-40B4-BE49-F238E27FC236}">
                <a16:creationId xmlns:a16="http://schemas.microsoft.com/office/drawing/2014/main" id="{A0F20850-5412-AF0E-4F05-D5D38771A818}"/>
              </a:ext>
            </a:extLst>
          </p:cNvPr>
          <p:cNvSpPr txBox="1"/>
          <p:nvPr/>
        </p:nvSpPr>
        <p:spPr>
          <a:xfrm>
            <a:off x="3048533" y="3276710"/>
            <a:ext cx="6097064" cy="307777"/>
          </a:xfrm>
          <a:prstGeom prst="rect">
            <a:avLst/>
          </a:prstGeom>
          <a:noFill/>
        </p:spPr>
        <p:txBody>
          <a:bodyPr wrap="square">
            <a:spAutoFit/>
          </a:bodyPr>
          <a:lstStyle/>
          <a:p>
            <a:r>
              <a:rPr lang="en-US" b="0">
                <a:effectLst/>
              </a:rPr>
              <a:t> </a:t>
            </a:r>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3A6D-F6FD-85F1-F3C0-FEB0713A3714}"/>
              </a:ext>
            </a:extLst>
          </p:cNvPr>
          <p:cNvSpPr>
            <a:spLocks noGrp="1"/>
          </p:cNvSpPr>
          <p:nvPr>
            <p:ph type="title"/>
          </p:nvPr>
        </p:nvSpPr>
        <p:spPr>
          <a:xfrm>
            <a:off x="838200" y="316050"/>
            <a:ext cx="10515600" cy="1896414"/>
          </a:xfrm>
          <a:solidFill>
            <a:schemeClr val="tx1"/>
          </a:solidFill>
        </p:spPr>
        <p:txBody>
          <a:bodyPr>
            <a:normAutofit fontScale="90000"/>
          </a:bodyPr>
          <a:lstStyle/>
          <a:p>
            <a:br>
              <a:rPr lang="en-US">
                <a:solidFill>
                  <a:schemeClr val="bg1"/>
                </a:solidFill>
              </a:rPr>
            </a:br>
            <a:r>
              <a:rPr lang="en-US">
                <a:solidFill>
                  <a:schemeClr val="bg1"/>
                </a:solidFill>
              </a:rPr>
              <a:t>Travel to Camp</a:t>
            </a:r>
            <a:br>
              <a:rPr lang="en-US">
                <a:solidFill>
                  <a:schemeClr val="bg1"/>
                </a:solidFill>
              </a:rPr>
            </a:br>
            <a:endParaRPr lang="en-US">
              <a:solidFill>
                <a:schemeClr val="bg1"/>
              </a:solidFill>
            </a:endParaRPr>
          </a:p>
        </p:txBody>
      </p:sp>
      <p:sp>
        <p:nvSpPr>
          <p:cNvPr id="3" name="TextBox 2">
            <a:extLst>
              <a:ext uri="{FF2B5EF4-FFF2-40B4-BE49-F238E27FC236}">
                <a16:creationId xmlns:a16="http://schemas.microsoft.com/office/drawing/2014/main" id="{F524D97A-09F1-2C52-C3A8-F5E6591D4CAC}"/>
              </a:ext>
            </a:extLst>
          </p:cNvPr>
          <p:cNvSpPr txBox="1"/>
          <p:nvPr/>
        </p:nvSpPr>
        <p:spPr>
          <a:xfrm>
            <a:off x="588935" y="2294634"/>
            <a:ext cx="10679159" cy="4247317"/>
          </a:xfrm>
          <a:prstGeom prst="rect">
            <a:avLst/>
          </a:prstGeom>
          <a:noFill/>
        </p:spPr>
        <p:txBody>
          <a:bodyPr wrap="square" rtlCol="0">
            <a:spAutoFit/>
          </a:bodyPr>
          <a:lstStyle/>
          <a:p>
            <a:pPr marL="0" marR="0">
              <a:spcBef>
                <a:spcPct val="0"/>
              </a:spcBef>
              <a:spcAft>
                <a:spcPct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Motor vehicle accidents can lead to serious injuries and even fatalities—not only for the driver but for passengers and others on the road. The excitement of traveling to camp, coupled with the noise and enthusiasm of Scouts we are transporting can lead to distracted driving. In addition, departing camp after a successful but long and tiring week can also lead to drowsy driving.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ct val="0"/>
              </a:spcBef>
              <a:spcAft>
                <a:spcPct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ct val="0"/>
              </a:spcBef>
              <a:spcAft>
                <a:spcPct val="0"/>
              </a:spcAft>
              <a:buFont typeface="+mj-lt"/>
              <a:buAutoNum type="arabicPeriod"/>
              <a:tabLst>
                <a:tab pos="457200" algn="l"/>
              </a:tabLst>
            </a:pPr>
            <a:r>
              <a:rPr lang="en-US" sz="1800">
                <a:effectLst/>
                <a:latin typeface="Calibri" panose="020F0502020204030204" pitchFamily="34" charset="0"/>
                <a:ea typeface="Times New Roman" panose="02020603050405020304" pitchFamily="18" charset="0"/>
              </a:rPr>
              <a:t>Review the Guide to Safe Scouting section on </a:t>
            </a:r>
            <a:r>
              <a:rPr lang="en-US" sz="1800" u="sng">
                <a:solidFill>
                  <a:srgbClr val="0563C1"/>
                </a:solidFill>
                <a:effectLst/>
                <a:latin typeface="Calibri" panose="020F0502020204030204" pitchFamily="34" charset="0"/>
                <a:ea typeface="Times New Roman" panose="02020603050405020304" pitchFamily="18" charset="0"/>
                <a:hlinkClick r:id="rId3"/>
              </a:rPr>
              <a:t>Transportation</a:t>
            </a:r>
            <a:r>
              <a:rPr lang="en-US" sz="1800">
                <a:effectLst/>
                <a:latin typeface="Calibri" panose="020F0502020204030204" pitchFamily="34" charset="0"/>
                <a:ea typeface="Times New Roman" panose="02020603050405020304" pitchFamily="18" charset="0"/>
              </a:rPr>
              <a:t>. Remember driving time is limited to a maximum of 10 hours in one 24-hour period, regardless of number of drivers available. </a:t>
            </a:r>
          </a:p>
          <a:p>
            <a:pPr marL="342900" marR="0" lvl="0" indent="-342900">
              <a:spcBef>
                <a:spcPct val="0"/>
              </a:spcBef>
              <a:spcAft>
                <a:spcPct val="0"/>
              </a:spcAft>
              <a:buFont typeface="+mj-lt"/>
              <a:buAutoNum type="arabicPeriod"/>
              <a:tabLst>
                <a:tab pos="457200" algn="l"/>
              </a:tabLst>
            </a:pPr>
            <a:r>
              <a:rPr lang="en-US" sz="1800">
                <a:effectLst/>
                <a:latin typeface="Calibri" panose="020F0502020204030204" pitchFamily="34" charset="0"/>
                <a:ea typeface="Times New Roman" panose="02020603050405020304" pitchFamily="18" charset="0"/>
              </a:rPr>
              <a:t>Participate in the </a:t>
            </a:r>
            <a:r>
              <a:rPr lang="en-US" sz="1800" u="sng">
                <a:solidFill>
                  <a:srgbClr val="0563C1"/>
                </a:solidFill>
                <a:effectLst/>
                <a:latin typeface="Calibri" panose="020F0502020204030204" pitchFamily="34" charset="0"/>
                <a:ea typeface="Times New Roman" panose="02020603050405020304" pitchFamily="18" charset="0"/>
                <a:hlinkClick r:id="rId4"/>
              </a:rPr>
              <a:t>“Risk Zone: Transporting Scouts Safely”</a:t>
            </a:r>
            <a:r>
              <a:rPr lang="en-US" sz="1800">
                <a:effectLst/>
                <a:latin typeface="Calibri" panose="020F0502020204030204" pitchFamily="34" charset="0"/>
                <a:ea typeface="Times New Roman" panose="02020603050405020304" pitchFamily="18" charset="0"/>
              </a:rPr>
              <a:t> training as part of their pre-camp preparation. </a:t>
            </a:r>
          </a:p>
          <a:p>
            <a:pPr marL="342900" marR="0" lvl="0" indent="-342900">
              <a:spcBef>
                <a:spcPct val="0"/>
              </a:spcBef>
              <a:spcAft>
                <a:spcPct val="0"/>
              </a:spcAft>
              <a:buFont typeface="+mj-lt"/>
              <a:buAutoNum type="arabicPeriod"/>
              <a:tabLst>
                <a:tab pos="457200" algn="l"/>
              </a:tabLst>
            </a:pPr>
            <a:r>
              <a:rPr lang="en-US" sz="1800">
                <a:effectLst/>
                <a:latin typeface="Calibri" panose="020F0502020204030204" pitchFamily="34" charset="0"/>
                <a:ea typeface="Times New Roman" panose="02020603050405020304" pitchFamily="18" charset="0"/>
              </a:rPr>
              <a:t>Review Scouting’s </a:t>
            </a:r>
            <a:r>
              <a:rPr lang="en-US" sz="1800" u="sng">
                <a:solidFill>
                  <a:srgbClr val="0563C1"/>
                </a:solidFill>
                <a:effectLst/>
                <a:latin typeface="Calibri" panose="020F0502020204030204" pitchFamily="34" charset="0"/>
                <a:ea typeface="Times New Roman" panose="02020603050405020304" pitchFamily="18" charset="0"/>
                <a:hlinkClick r:id="rId5"/>
              </a:rPr>
              <a:t>Safety Moments</a:t>
            </a:r>
            <a:r>
              <a:rPr lang="en-US" sz="1800">
                <a:effectLst/>
                <a:latin typeface="Calibri" panose="020F0502020204030204" pitchFamily="34" charset="0"/>
                <a:ea typeface="Times New Roman" panose="02020603050405020304" pitchFamily="18" charset="0"/>
              </a:rPr>
              <a:t> on this important topic – including during the camp session(s). </a:t>
            </a:r>
          </a:p>
          <a:p>
            <a:pPr marL="342900" marR="0" lvl="0" indent="-342900">
              <a:spcBef>
                <a:spcPct val="0"/>
              </a:spcBef>
              <a:spcAft>
                <a:spcPct val="0"/>
              </a:spcAft>
              <a:buFont typeface="+mj-lt"/>
              <a:buAutoNum type="arabicPeriod"/>
              <a:tabLst>
                <a:tab pos="457200" algn="l"/>
              </a:tabLst>
            </a:pPr>
            <a:r>
              <a:rPr lang="en-US" sz="1800">
                <a:effectLst/>
                <a:latin typeface="Calibri" panose="020F0502020204030204" pitchFamily="34" charset="0"/>
                <a:ea typeface="Times New Roman" panose="02020603050405020304" pitchFamily="18" charset="0"/>
              </a:rPr>
              <a:t>Encourage leaders to participate in “</a:t>
            </a:r>
            <a:r>
              <a:rPr lang="en-US" sz="1800" u="sng">
                <a:solidFill>
                  <a:srgbClr val="0563C1"/>
                </a:solidFill>
                <a:effectLst/>
                <a:latin typeface="Calibri" panose="020F0502020204030204" pitchFamily="34" charset="0"/>
                <a:ea typeface="Times New Roman" panose="02020603050405020304" pitchFamily="18" charset="0"/>
                <a:hlinkClick r:id="rId6"/>
              </a:rPr>
              <a:t>Nap on Safely</a:t>
            </a:r>
            <a:r>
              <a:rPr lang="en-US" sz="1800">
                <a:effectLst/>
                <a:latin typeface="Calibri" panose="020F0502020204030204" pitchFamily="34" charset="0"/>
                <a:ea typeface="Times New Roman" panose="02020603050405020304" pitchFamily="18" charset="0"/>
              </a:rPr>
              <a:t>” during your camp session(s). </a:t>
            </a:r>
          </a:p>
          <a:p>
            <a:pPr marL="342900" marR="0" lvl="0" indent="-342900">
              <a:spcBef>
                <a:spcPct val="0"/>
              </a:spcBef>
              <a:spcAft>
                <a:spcPct val="0"/>
              </a:spcAft>
              <a:buFont typeface="+mj-lt"/>
              <a:buAutoNum type="arabicPeriod"/>
              <a:tabLst>
                <a:tab pos="457200" algn="l"/>
              </a:tabLst>
            </a:pPr>
            <a:r>
              <a:rPr lang="en-US" sz="1800">
                <a:effectLst/>
                <a:latin typeface="Calibri" panose="020F0502020204030204" pitchFamily="34" charset="0"/>
                <a:ea typeface="Times New Roman" panose="02020603050405020304" pitchFamily="18" charset="0"/>
              </a:rPr>
              <a:t>Schedule camp departures appropriately. Leaving late, at the end of a long camp day, can lead to motor vehicle accidents.   </a:t>
            </a:r>
          </a:p>
          <a:p>
            <a:pPr marL="342900" marR="0" lvl="0" indent="-342900">
              <a:spcBef>
                <a:spcPct val="0"/>
              </a:spcBef>
              <a:spcAft>
                <a:spcPct val="0"/>
              </a:spcAft>
              <a:buFont typeface="+mj-lt"/>
              <a:buAutoNum type="arabicPeriod"/>
              <a:tabLst>
                <a:tab pos="457200" algn="l"/>
              </a:tabLst>
            </a:pPr>
            <a:r>
              <a:rPr lang="en-US" sz="1800">
                <a:effectLst/>
                <a:latin typeface="Calibri" panose="020F0502020204030204" pitchFamily="34" charset="0"/>
                <a:ea typeface="Times New Roman" panose="02020603050405020304" pitchFamily="18" charset="0"/>
              </a:rPr>
              <a:t>Limit distractions – especially use of mobile phones.</a:t>
            </a:r>
          </a:p>
          <a:p>
            <a:pPr marL="342900" marR="0" lvl="0" indent="-342900">
              <a:spcBef>
                <a:spcPct val="0"/>
              </a:spcBef>
              <a:spcAft>
                <a:spcPct val="0"/>
              </a:spcAft>
              <a:buFont typeface="+mj-lt"/>
              <a:buAutoNum type="arabicPeriod"/>
              <a:tabLst>
                <a:tab pos="457200" algn="l"/>
              </a:tabLst>
            </a:pPr>
            <a:r>
              <a:rPr lang="en-US" sz="1800">
                <a:effectLst/>
                <a:latin typeface="Calibri" panose="020F0502020204030204" pitchFamily="34" charset="0"/>
                <a:ea typeface="Times New Roman" panose="02020603050405020304" pitchFamily="18" charset="0"/>
              </a:rPr>
              <a:t>Stop driving if they feel tired. </a:t>
            </a:r>
          </a:p>
          <a:p>
            <a:pPr marL="0" marR="0">
              <a:spcBef>
                <a:spcPct val="0"/>
              </a:spcBef>
              <a:spcAft>
                <a:spcPct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1727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0CDA-AD4E-BB0D-88F7-DF4ECB9A562E}"/>
              </a:ext>
            </a:extLst>
          </p:cNvPr>
          <p:cNvSpPr>
            <a:spLocks noGrp="1"/>
          </p:cNvSpPr>
          <p:nvPr>
            <p:ph type="title"/>
          </p:nvPr>
        </p:nvSpPr>
        <p:spPr>
          <a:xfrm>
            <a:off x="6534944" y="1151558"/>
            <a:ext cx="5210175" cy="1323439"/>
          </a:xfrm>
        </p:spPr>
        <p:txBody>
          <a:bodyPr anchor="t">
            <a:noAutofit/>
          </a:bodyPr>
          <a:lstStyle/>
          <a:p>
            <a:r>
              <a:rPr lang="en-US" sz="4000">
                <a:solidFill>
                  <a:schemeClr val="tx1"/>
                </a:solidFill>
              </a:rPr>
              <a:t>Summer Camp—</a:t>
            </a:r>
            <a:br>
              <a:rPr lang="en-US" sz="4000">
                <a:solidFill>
                  <a:schemeClr val="tx1"/>
                </a:solidFill>
              </a:rPr>
            </a:br>
            <a:r>
              <a:rPr lang="en-US" sz="4000">
                <a:solidFill>
                  <a:schemeClr val="tx1"/>
                </a:solidFill>
              </a:rPr>
              <a:t>The Great Experiment in Communal Living</a:t>
            </a:r>
          </a:p>
        </p:txBody>
      </p:sp>
      <p:pic>
        <p:nvPicPr>
          <p:cNvPr id="1026" name="Picture 2">
            <a:extLst>
              <a:ext uri="{FF2B5EF4-FFF2-40B4-BE49-F238E27FC236}">
                <a16:creationId xmlns:a16="http://schemas.microsoft.com/office/drawing/2014/main" id="{61E5FE98-6E17-101C-DB33-6D239837C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69" r="21966" b="-2"/>
          <a:stretch>
            <a:fillRect/>
          </a:stretch>
        </p:blipFill>
        <p:spPr bwMode="auto">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5AE88047-0ED1-61C0-EEC5-5E7549C8DDA1}"/>
              </a:ext>
            </a:extLst>
          </p:cNvPr>
          <p:cNvSpPr>
            <a:spLocks noGrp="1"/>
          </p:cNvSpPr>
          <p:nvPr>
            <p:ph idx="1"/>
          </p:nvPr>
        </p:nvSpPr>
        <p:spPr>
          <a:xfrm>
            <a:off x="6981826" y="3146400"/>
            <a:ext cx="4391024" cy="2682000"/>
          </a:xfrm>
        </p:spPr>
        <p:txBody>
          <a:bodyPr>
            <a:normAutofit fontScale="92500" lnSpcReduction="20000"/>
          </a:bodyPr>
          <a:lstStyle/>
          <a:p>
            <a:r>
              <a:rPr lang="en-US" sz="2400">
                <a:solidFill>
                  <a:schemeClr val="tx1">
                    <a:alpha val="80000"/>
                  </a:schemeClr>
                </a:solidFill>
              </a:rPr>
              <a:t>Camp is to supplement unit programming</a:t>
            </a:r>
          </a:p>
          <a:p>
            <a:r>
              <a:rPr lang="en-US" sz="2400">
                <a:solidFill>
                  <a:schemeClr val="tx1">
                    <a:alpha val="80000"/>
                  </a:schemeClr>
                </a:solidFill>
              </a:rPr>
              <a:t>Give the benefit of the doubt</a:t>
            </a:r>
          </a:p>
          <a:p>
            <a:r>
              <a:rPr lang="en-US" sz="2400">
                <a:solidFill>
                  <a:schemeClr val="tx1">
                    <a:alpha val="80000"/>
                  </a:schemeClr>
                </a:solidFill>
              </a:rPr>
              <a:t>Work together</a:t>
            </a:r>
          </a:p>
          <a:p>
            <a:r>
              <a:rPr lang="en-US" sz="2400">
                <a:solidFill>
                  <a:schemeClr val="tx1">
                    <a:alpha val="80000"/>
                  </a:schemeClr>
                </a:solidFill>
              </a:rPr>
              <a:t>Pitch in</a:t>
            </a:r>
          </a:p>
          <a:p>
            <a:r>
              <a:rPr lang="en-US" sz="2400">
                <a:solidFill>
                  <a:schemeClr val="tx1">
                    <a:alpha val="80000"/>
                  </a:schemeClr>
                </a:solidFill>
              </a:rPr>
              <a:t>Give grace</a:t>
            </a:r>
          </a:p>
          <a:p>
            <a:r>
              <a:rPr lang="en-US" sz="2400">
                <a:solidFill>
                  <a:schemeClr val="tx1">
                    <a:alpha val="80000"/>
                  </a:schemeClr>
                </a:solidFill>
              </a:rPr>
              <a:t>Assume good intentions</a:t>
            </a:r>
          </a:p>
        </p:txBody>
      </p:sp>
    </p:spTree>
    <p:extLst>
      <p:ext uri="{BB962C8B-B14F-4D97-AF65-F5344CB8AC3E}">
        <p14:creationId xmlns:p14="http://schemas.microsoft.com/office/powerpoint/2010/main" val="26212862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E930-3518-A2AA-D150-1B365E7C13C8}"/>
              </a:ext>
            </a:extLst>
          </p:cNvPr>
          <p:cNvSpPr txBox="1"/>
          <p:nvPr/>
        </p:nvSpPr>
        <p:spPr>
          <a:xfrm>
            <a:off x="619932" y="2248599"/>
            <a:ext cx="11417085" cy="4247317"/>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solidFill>
                  <a:srgbClr val="212121"/>
                </a:solidFill>
                <a:effectLst/>
                <a:latin typeface="Roboto" panose="02000000000000000000" pitchFamily="2" charset="0"/>
              </a:rPr>
              <a:t>Applies to all Scouters at Camp</a:t>
            </a:r>
          </a:p>
          <a:p>
            <a:pPr marL="285750" indent="-285750" algn="l">
              <a:buFont typeface="Arial" panose="020B0604020202020204" pitchFamily="34" charset="0"/>
              <a:buChar char="•"/>
            </a:pPr>
            <a:r>
              <a:rPr lang="en-US" dirty="0">
                <a:solidFill>
                  <a:srgbClr val="212121"/>
                </a:solidFill>
                <a:latin typeface="Roboto" panose="02000000000000000000" pitchFamily="2" charset="0"/>
              </a:rPr>
              <a:t>Available at </a:t>
            </a:r>
            <a:r>
              <a:rPr lang="en-US" dirty="0">
                <a:solidFill>
                  <a:srgbClr val="212121"/>
                </a:solidFill>
                <a:latin typeface="Roboto" panose="02000000000000000000" pitchFamily="2" charset="0"/>
                <a:hlinkClick r:id="rId3"/>
              </a:rPr>
              <a:t>https://www.scouting.org/health-and-safety/gss/bsa-scouter-code-of-conduct/</a:t>
            </a:r>
            <a:endParaRPr lang="en-US" dirty="0">
              <a:solidFill>
                <a:srgbClr val="212121"/>
              </a:solidFill>
              <a:latin typeface="Roboto" panose="02000000000000000000" pitchFamily="2" charset="0"/>
            </a:endParaRPr>
          </a:p>
          <a:p>
            <a:pPr marL="285750" indent="-285750" algn="l">
              <a:buFont typeface="Arial" panose="020B0604020202020204" pitchFamily="34" charset="0"/>
              <a:buChar char="•"/>
            </a:pPr>
            <a:r>
              <a:rPr lang="en-US" b="0" i="0" dirty="0">
                <a:solidFill>
                  <a:srgbClr val="212121"/>
                </a:solidFill>
                <a:effectLst/>
                <a:latin typeface="Roboto" panose="02000000000000000000" pitchFamily="2" charset="0"/>
              </a:rPr>
              <a:t>A few highli</a:t>
            </a:r>
            <a:r>
              <a:rPr lang="en-US" dirty="0">
                <a:solidFill>
                  <a:srgbClr val="212121"/>
                </a:solidFill>
                <a:latin typeface="Roboto" panose="02000000000000000000" pitchFamily="2" charset="0"/>
              </a:rPr>
              <a:t>ghts:</a:t>
            </a:r>
            <a:endParaRPr lang="en-US" b="0" i="0" dirty="0">
              <a:solidFill>
                <a:srgbClr val="212121"/>
              </a:solidFill>
              <a:effectLst/>
              <a:latin typeface="Roboto" panose="02000000000000000000" pitchFamily="2" charset="0"/>
            </a:endParaRPr>
          </a:p>
          <a:p>
            <a:pPr algn="l"/>
            <a:endParaRPr lang="en-US" dirty="0">
              <a:solidFill>
                <a:srgbClr val="212121"/>
              </a:solidFill>
              <a:latin typeface="Roboto" panose="02000000000000000000" pitchFamily="2" charset="0"/>
            </a:endParaRPr>
          </a:p>
          <a:p>
            <a:pPr algn="l"/>
            <a:r>
              <a:rPr lang="en-US" b="0" i="0" dirty="0">
                <a:solidFill>
                  <a:srgbClr val="212121"/>
                </a:solidFill>
                <a:effectLst/>
                <a:latin typeface="Roboto" panose="02000000000000000000" pitchFamily="2" charset="0"/>
              </a:rPr>
              <a:t>I will not discuss or engage in any form of sexual conduct while engaged in Scouting activities. I will refer Scouts with questions regarding these topics to talk to their parents or spiritual advisor. </a:t>
            </a:r>
          </a:p>
          <a:p>
            <a:pPr algn="l"/>
            <a:endParaRPr lang="en-US" dirty="0">
              <a:solidFill>
                <a:srgbClr val="212121"/>
              </a:solidFill>
              <a:latin typeface="Roboto" panose="02000000000000000000" pitchFamily="2" charset="0"/>
            </a:endParaRPr>
          </a:p>
          <a:p>
            <a:pPr algn="l"/>
            <a:r>
              <a:rPr lang="en-US" b="0" i="0" dirty="0">
                <a:solidFill>
                  <a:srgbClr val="212121"/>
                </a:solidFill>
                <a:effectLst/>
                <a:latin typeface="Roboto" panose="02000000000000000000" pitchFamily="2" charset="0"/>
              </a:rPr>
              <a:t>I will not possess, distribute, transport, consume, or use any of the following items prohibited by law or in violation of any Scouting rules, regulations, and policies:</a:t>
            </a:r>
          </a:p>
          <a:p>
            <a:pPr marL="742950" lvl="1" indent="-285750" algn="l">
              <a:buFont typeface="+mj-lt"/>
              <a:buAutoNum type="arabicPeriod"/>
            </a:pPr>
            <a:r>
              <a:rPr lang="en-US" b="0" i="0" dirty="0">
                <a:solidFill>
                  <a:srgbClr val="212121"/>
                </a:solidFill>
                <a:effectLst/>
                <a:latin typeface="Roboto" panose="02000000000000000000" pitchFamily="2" charset="0"/>
              </a:rPr>
              <a:t>Alcoholic beverages or controlled substances, including marijuana</a:t>
            </a:r>
          </a:p>
          <a:p>
            <a:pPr marL="742950" lvl="1" indent="-285750" algn="l">
              <a:buFont typeface="+mj-lt"/>
              <a:buAutoNum type="arabicPeriod"/>
            </a:pPr>
            <a:r>
              <a:rPr lang="en-US" b="0" i="0" dirty="0">
                <a:solidFill>
                  <a:srgbClr val="212121"/>
                </a:solidFill>
                <a:effectLst/>
                <a:latin typeface="Roboto" panose="02000000000000000000" pitchFamily="2" charset="0"/>
              </a:rPr>
              <a:t>Concealed or unconcealed firearms, fireworks, or explosives</a:t>
            </a:r>
          </a:p>
          <a:p>
            <a:pPr marL="742950" lvl="1" indent="-285750" algn="l">
              <a:buFont typeface="+mj-lt"/>
              <a:buAutoNum type="arabicPeriod"/>
            </a:pPr>
            <a:r>
              <a:rPr lang="en-US" b="0" i="0" dirty="0">
                <a:solidFill>
                  <a:srgbClr val="212121"/>
                </a:solidFill>
                <a:effectLst/>
                <a:latin typeface="Roboto" panose="02000000000000000000" pitchFamily="2" charset="0"/>
              </a:rPr>
              <a:t>Pornography or materials containing words or images inconsistent with Scouting values</a:t>
            </a:r>
          </a:p>
          <a:p>
            <a:pPr algn="l"/>
            <a:endParaRPr lang="en-US" b="0" i="0" dirty="0">
              <a:solidFill>
                <a:srgbClr val="212121"/>
              </a:solidFill>
              <a:effectLst/>
              <a:latin typeface="Roboto" panose="02000000000000000000" pitchFamily="2" charset="0"/>
            </a:endParaRPr>
          </a:p>
          <a:p>
            <a:pPr algn="l"/>
            <a:r>
              <a:rPr lang="en-US" b="0" i="0" dirty="0">
                <a:solidFill>
                  <a:srgbClr val="212121"/>
                </a:solidFill>
                <a:effectLst/>
                <a:latin typeface="Roboto" panose="02000000000000000000" pitchFamily="2" charset="0"/>
              </a:rPr>
              <a:t>If I am taking prescription medications with the potential of impairing my functioning or judgment, I will not engage in activities that would put Scouts at risk, including driving or operating equipment.</a:t>
            </a:r>
          </a:p>
        </p:txBody>
      </p:sp>
      <p:sp>
        <p:nvSpPr>
          <p:cNvPr id="2" name="Title 1">
            <a:extLst>
              <a:ext uri="{FF2B5EF4-FFF2-40B4-BE49-F238E27FC236}">
                <a16:creationId xmlns:a16="http://schemas.microsoft.com/office/drawing/2014/main" id="{D32D3A6D-F6FD-85F1-F3C0-FEB0713A3714}"/>
              </a:ext>
            </a:extLst>
          </p:cNvPr>
          <p:cNvSpPr>
            <a:spLocks noGrp="1"/>
          </p:cNvSpPr>
          <p:nvPr>
            <p:ph type="title"/>
          </p:nvPr>
        </p:nvSpPr>
        <p:spPr>
          <a:xfrm>
            <a:off x="838200" y="585216"/>
            <a:ext cx="10515600" cy="1325563"/>
          </a:xfrm>
          <a:solidFill>
            <a:schemeClr val="tx1"/>
          </a:solidFill>
        </p:spPr>
        <p:txBody>
          <a:bodyPr>
            <a:normAutofit/>
          </a:bodyPr>
          <a:lstStyle/>
          <a:p>
            <a:r>
              <a:rPr lang="en-US">
                <a:solidFill>
                  <a:schemeClr val="bg1"/>
                </a:solidFill>
              </a:rPr>
              <a:t>Scouters Code of Conduct</a:t>
            </a:r>
            <a:br>
              <a:rPr lang="en-US">
                <a:solidFill>
                  <a:schemeClr val="bg1"/>
                </a:solidFill>
              </a:rPr>
            </a:br>
            <a:endParaRPr lang="en-US">
              <a:solidFill>
                <a:schemeClr val="bg1"/>
              </a:solidFill>
            </a:endParaRPr>
          </a:p>
        </p:txBody>
      </p:sp>
    </p:spTree>
    <p:extLst>
      <p:ext uri="{BB962C8B-B14F-4D97-AF65-F5344CB8AC3E}">
        <p14:creationId xmlns:p14="http://schemas.microsoft.com/office/powerpoint/2010/main" val="41806531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3A6D-F6FD-85F1-F3C0-FEB0713A3714}"/>
              </a:ext>
            </a:extLst>
          </p:cNvPr>
          <p:cNvSpPr>
            <a:spLocks noGrp="1"/>
          </p:cNvSpPr>
          <p:nvPr>
            <p:ph type="title"/>
          </p:nvPr>
        </p:nvSpPr>
        <p:spPr>
          <a:xfrm>
            <a:off x="838200" y="585216"/>
            <a:ext cx="10515600" cy="1325563"/>
          </a:xfrm>
          <a:solidFill>
            <a:schemeClr val="tx1"/>
          </a:solidFill>
        </p:spPr>
        <p:txBody>
          <a:bodyPr>
            <a:normAutofit/>
          </a:bodyPr>
          <a:lstStyle/>
          <a:p>
            <a:r>
              <a:rPr lang="en-US">
                <a:solidFill>
                  <a:schemeClr val="bg1"/>
                </a:solidFill>
              </a:rPr>
              <a:t>Tenting at Pipsico</a:t>
            </a:r>
            <a:br>
              <a:rPr lang="en-US">
                <a:solidFill>
                  <a:schemeClr val="bg1"/>
                </a:solidFill>
              </a:rPr>
            </a:br>
            <a:endParaRPr lang="en-US">
              <a:solidFill>
                <a:schemeClr val="bg1"/>
              </a:solidFill>
            </a:endParaRPr>
          </a:p>
        </p:txBody>
      </p:sp>
      <p:sp>
        <p:nvSpPr>
          <p:cNvPr id="3" name="Content Placeholder 7">
            <a:extLst>
              <a:ext uri="{FF2B5EF4-FFF2-40B4-BE49-F238E27FC236}">
                <a16:creationId xmlns:a16="http://schemas.microsoft.com/office/drawing/2014/main" id="{B26C1D31-9868-1C8B-F1B6-6061611D03FB}"/>
              </a:ext>
            </a:extLst>
          </p:cNvPr>
          <p:cNvSpPr txBox="1"/>
          <p:nvPr/>
        </p:nvSpPr>
        <p:spPr>
          <a:xfrm>
            <a:off x="548639" y="3006971"/>
            <a:ext cx="11190496" cy="366018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Tent calculations assume 2 people per tent.  Feel free to bring troop tents as well.</a:t>
            </a:r>
          </a:p>
          <a:p>
            <a:r>
              <a:rPr lang="en-US" sz="2200"/>
              <a:t>Campsites are managed by the unit, which is expected to comply with Scouting rules, including:</a:t>
            </a:r>
          </a:p>
          <a:p>
            <a:pPr lvl="1"/>
            <a:r>
              <a:rPr lang="en-US" sz="1800"/>
              <a:t>Age ranges – no more than 2 years apart for youth</a:t>
            </a:r>
          </a:p>
          <a:p>
            <a:pPr lvl="1"/>
            <a:r>
              <a:rPr lang="en-US" sz="1800"/>
              <a:t>Male youth tent with male youth; female youth tent with female youth; transgender tentmate’s parents must give permission in writing.</a:t>
            </a:r>
          </a:p>
          <a:p>
            <a:pPr lvl="1"/>
            <a:r>
              <a:rPr lang="en-US" sz="1800"/>
              <a:t>Male adults with male adults; female adults with female adults; married couples okay</a:t>
            </a:r>
          </a:p>
          <a:p>
            <a:pPr lvl="1"/>
            <a:r>
              <a:rPr lang="en-US" sz="1800"/>
              <a:t>Refresh at </a:t>
            </a:r>
            <a:r>
              <a:rPr lang="en-US" sz="1800">
                <a:hlinkClick r:id="rId3"/>
              </a:rPr>
              <a:t>https://www.scouting.org/health-and-safety/gss/gss01/#:~:text=In%20Cub%20Scouting%2C%20parents%20and,Spouses%20may%20share%20tents</a:t>
            </a:r>
            <a:r>
              <a:rPr lang="en-US" sz="1800"/>
              <a:t>.</a:t>
            </a:r>
          </a:p>
          <a:p>
            <a:pPr lvl="1"/>
            <a:endParaRPr lang="en-US" sz="1800"/>
          </a:p>
          <a:p>
            <a:r>
              <a:rPr lang="en-US" sz="2200"/>
              <a:t>Guide to Safe Scouting rules apply to hammock camping.</a:t>
            </a:r>
          </a:p>
          <a:p>
            <a:endParaRPr lang="en-US" sz="2200"/>
          </a:p>
          <a:p>
            <a:endParaRPr lang="en-US" sz="2200"/>
          </a:p>
          <a:p>
            <a:endParaRPr lang="en-US" sz="2200">
              <a:highlight>
                <a:srgbClr val="FFFF00"/>
              </a:highlight>
            </a:endParaRPr>
          </a:p>
          <a:p>
            <a:endParaRPr lang="en-US" sz="2200"/>
          </a:p>
        </p:txBody>
      </p:sp>
    </p:spTree>
    <p:extLst>
      <p:ext uri="{BB962C8B-B14F-4D97-AF65-F5344CB8AC3E}">
        <p14:creationId xmlns:p14="http://schemas.microsoft.com/office/powerpoint/2010/main" val="23119675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3A6D-F6FD-85F1-F3C0-FEB0713A3714}"/>
              </a:ext>
            </a:extLst>
          </p:cNvPr>
          <p:cNvSpPr>
            <a:spLocks noGrp="1"/>
          </p:cNvSpPr>
          <p:nvPr>
            <p:ph type="title"/>
          </p:nvPr>
        </p:nvSpPr>
        <p:spPr>
          <a:xfrm>
            <a:off x="838200" y="585216"/>
            <a:ext cx="10515600" cy="1325563"/>
          </a:xfrm>
          <a:solidFill>
            <a:schemeClr val="tx1"/>
          </a:solidFill>
        </p:spPr>
        <p:txBody>
          <a:bodyPr>
            <a:normAutofit/>
          </a:bodyPr>
          <a:lstStyle/>
          <a:p>
            <a:r>
              <a:rPr lang="en-US">
                <a:solidFill>
                  <a:schemeClr val="bg1"/>
                </a:solidFill>
              </a:rPr>
              <a:t>Checking In</a:t>
            </a:r>
            <a:br>
              <a:rPr lang="en-US">
                <a:solidFill>
                  <a:schemeClr val="bg1"/>
                </a:solidFill>
              </a:rPr>
            </a:br>
            <a:endParaRPr lang="en-US">
              <a:solidFill>
                <a:schemeClr val="bg1"/>
              </a:solidFill>
            </a:endParaRPr>
          </a:p>
        </p:txBody>
      </p:sp>
      <p:sp>
        <p:nvSpPr>
          <p:cNvPr id="8" name="Content Placeholder 7">
            <a:extLst>
              <a:ext uri="{FF2B5EF4-FFF2-40B4-BE49-F238E27FC236}">
                <a16:creationId xmlns:a16="http://schemas.microsoft.com/office/drawing/2014/main" id="{CD24B84E-7131-1A52-2D02-583A48D78FC3}"/>
              </a:ext>
            </a:extLst>
          </p:cNvPr>
          <p:cNvSpPr>
            <a:spLocks noGrp="1"/>
          </p:cNvSpPr>
          <p:nvPr>
            <p:ph idx="1"/>
          </p:nvPr>
        </p:nvSpPr>
        <p:spPr>
          <a:xfrm>
            <a:off x="548639" y="3006971"/>
            <a:ext cx="11190496" cy="3660185"/>
          </a:xfrm>
        </p:spPr>
        <p:txBody>
          <a:bodyPr anchor="ctr">
            <a:normAutofit/>
          </a:bodyPr>
          <a:lstStyle/>
          <a:p>
            <a:r>
              <a:rPr lang="en-US" sz="2200"/>
              <a:t>Pre-camp packets were mailed over the last two weeks to BlackPug POC</a:t>
            </a:r>
          </a:p>
          <a:p>
            <a:pPr lvl="1"/>
            <a:r>
              <a:rPr lang="en-US" sz="1800"/>
              <a:t>Please read the materials in the packet</a:t>
            </a:r>
          </a:p>
          <a:p>
            <a:pPr lvl="1"/>
            <a:r>
              <a:rPr lang="en-US" sz="1800"/>
              <a:t>Buddy tags – 2 per Scout (if received white and black ringed, then one of each per Scout)</a:t>
            </a:r>
          </a:p>
          <a:p>
            <a:pPr lvl="1"/>
            <a:r>
              <a:rPr lang="en-US" sz="1800"/>
              <a:t>Specialty meals requests should have all been submitted by June 1.</a:t>
            </a:r>
          </a:p>
          <a:p>
            <a:r>
              <a:rPr lang="en-US" sz="2200"/>
              <a:t>We assign check-in times.  They will come out in about a week.  </a:t>
            </a:r>
            <a:endParaRPr lang="en-US" sz="2200">
              <a:highlight>
                <a:srgbClr val="FFFF00"/>
              </a:highlight>
            </a:endParaRPr>
          </a:p>
          <a:p>
            <a:r>
              <a:rPr lang="en-US" sz="2200"/>
              <a:t>Only the SM and the SPL need to come to the Burton Center. </a:t>
            </a:r>
            <a:r>
              <a:rPr lang="en-US" sz="2200" b="1" u="sng"/>
              <a:t>The rest of the troop should wait out of the way.</a:t>
            </a:r>
          </a:p>
          <a:p>
            <a:r>
              <a:rPr lang="en-US" sz="2200"/>
              <a:t>SM should bring medical forms to Burton Center.</a:t>
            </a:r>
          </a:p>
          <a:p>
            <a:r>
              <a:rPr lang="en-US" sz="2200">
                <a:highlight>
                  <a:srgbClr val="FFFF00"/>
                </a:highlight>
              </a:rPr>
              <a:t>Scouts should arrive in swimsuits with towels </a:t>
            </a:r>
            <a:r>
              <a:rPr lang="en-US" sz="2200"/>
              <a:t>– unless the troop has pre-swim checked.</a:t>
            </a:r>
          </a:p>
          <a:p>
            <a:endParaRPr lang="en-US" sz="2200"/>
          </a:p>
          <a:p>
            <a:endParaRPr lang="en-US" sz="2200"/>
          </a:p>
          <a:p>
            <a:endParaRPr lang="en-US" sz="2200">
              <a:highlight>
                <a:srgbClr val="FFFF00"/>
              </a:highlight>
            </a:endParaRPr>
          </a:p>
          <a:p>
            <a:endParaRPr lang="en-US" sz="2200"/>
          </a:p>
        </p:txBody>
      </p:sp>
    </p:spTree>
    <p:extLst>
      <p:ext uri="{BB962C8B-B14F-4D97-AF65-F5344CB8AC3E}">
        <p14:creationId xmlns:p14="http://schemas.microsoft.com/office/powerpoint/2010/main" val="17048370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3A6D-F6FD-85F1-F3C0-FEB0713A3714}"/>
              </a:ext>
            </a:extLst>
          </p:cNvPr>
          <p:cNvSpPr>
            <a:spLocks noGrp="1"/>
          </p:cNvSpPr>
          <p:nvPr>
            <p:ph type="title"/>
          </p:nvPr>
        </p:nvSpPr>
        <p:spPr>
          <a:xfrm>
            <a:off x="838200" y="585216"/>
            <a:ext cx="10515600" cy="1325563"/>
          </a:xfrm>
          <a:solidFill>
            <a:schemeClr val="tx1"/>
          </a:solidFill>
        </p:spPr>
        <p:txBody>
          <a:bodyPr>
            <a:normAutofit/>
          </a:bodyPr>
          <a:lstStyle/>
          <a:p>
            <a:r>
              <a:rPr lang="en-US">
                <a:solidFill>
                  <a:schemeClr val="bg1"/>
                </a:solidFill>
              </a:rPr>
              <a:t>Campsite Assignments, Vehicles, and Trailers</a:t>
            </a:r>
            <a:br>
              <a:rPr lang="en-US">
                <a:solidFill>
                  <a:schemeClr val="bg1"/>
                </a:solidFill>
              </a:rPr>
            </a:br>
            <a:endParaRPr lang="en-US">
              <a:solidFill>
                <a:schemeClr val="bg1"/>
              </a:solidFill>
            </a:endParaRPr>
          </a:p>
        </p:txBody>
      </p:sp>
      <p:sp>
        <p:nvSpPr>
          <p:cNvPr id="8" name="Content Placeholder 7">
            <a:extLst>
              <a:ext uri="{FF2B5EF4-FFF2-40B4-BE49-F238E27FC236}">
                <a16:creationId xmlns:a16="http://schemas.microsoft.com/office/drawing/2014/main" id="{CD24B84E-7131-1A52-2D02-583A48D78FC3}"/>
              </a:ext>
            </a:extLst>
          </p:cNvPr>
          <p:cNvSpPr>
            <a:spLocks noGrp="1"/>
          </p:cNvSpPr>
          <p:nvPr>
            <p:ph idx="1"/>
          </p:nvPr>
        </p:nvSpPr>
        <p:spPr>
          <a:xfrm>
            <a:off x="548639" y="3006971"/>
            <a:ext cx="11190496" cy="3660185"/>
          </a:xfrm>
        </p:spPr>
        <p:txBody>
          <a:bodyPr anchor="ctr">
            <a:normAutofit/>
          </a:bodyPr>
          <a:lstStyle/>
          <a:p>
            <a:r>
              <a:rPr lang="en-US" sz="2200"/>
              <a:t>Campsite assignments will be provided at check-in</a:t>
            </a:r>
          </a:p>
          <a:p>
            <a:r>
              <a:rPr lang="en-US" sz="2200"/>
              <a:t>All units/people must check-in through Burton Center</a:t>
            </a:r>
          </a:p>
          <a:p>
            <a:r>
              <a:rPr lang="en-US" sz="2200"/>
              <a:t>Campsites are assigned based on final numbers, which unfortunately remain in flux, as well as medical necessary and requests.</a:t>
            </a:r>
          </a:p>
          <a:p>
            <a:r>
              <a:rPr lang="en-US" sz="2200"/>
              <a:t>Vehicle permitted only with pass and only during check-in/check-out; 1 pass per unit.</a:t>
            </a:r>
          </a:p>
          <a:p>
            <a:r>
              <a:rPr lang="en-US" sz="2200"/>
              <a:t>Trailer may be left at campsite for duration of week.</a:t>
            </a:r>
          </a:p>
          <a:p>
            <a:endParaRPr lang="en-US" sz="2200"/>
          </a:p>
          <a:p>
            <a:endParaRPr lang="en-US" sz="2200"/>
          </a:p>
          <a:p>
            <a:endParaRPr lang="en-US" sz="2200">
              <a:highlight>
                <a:srgbClr val="FFFF00"/>
              </a:highlight>
            </a:endParaRPr>
          </a:p>
          <a:p>
            <a:endParaRPr lang="en-US" sz="2200"/>
          </a:p>
        </p:txBody>
      </p:sp>
    </p:spTree>
    <p:extLst>
      <p:ext uri="{BB962C8B-B14F-4D97-AF65-F5344CB8AC3E}">
        <p14:creationId xmlns:p14="http://schemas.microsoft.com/office/powerpoint/2010/main" val="30858239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23.02.14"/>
  <p:tag name="AS_TITLE" val="Aspose.Slides for .NET 4.0 Client Profile"/>
  <p:tag name="AS_VERSION" val="23.2"/>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895</Words>
  <Application>Microsoft Office PowerPoint</Application>
  <PresentationFormat>Widescreen</PresentationFormat>
  <Paragraphs>91</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Roboto</vt:lpstr>
      <vt:lpstr>Office Theme</vt:lpstr>
      <vt:lpstr>Office Theme</vt:lpstr>
      <vt:lpstr>PIPSICO SUMMER RESIDENT CAMP 2024</vt:lpstr>
      <vt:lpstr>Staff Introductions</vt:lpstr>
      <vt:lpstr>Health and Safety Update  Traveling to Camp</vt:lpstr>
      <vt:lpstr> Travel to Camp </vt:lpstr>
      <vt:lpstr>Summer Camp— The Great Experiment in Communal Living</vt:lpstr>
      <vt:lpstr>Scouters Code of Conduct </vt:lpstr>
      <vt:lpstr>Tenting at Pipsico </vt:lpstr>
      <vt:lpstr>Checking In </vt:lpstr>
      <vt:lpstr>Campsite Assignments, Vehicles, and Trailers </vt:lpstr>
      <vt:lpstr>Program Update </vt:lpstr>
      <vt:lpstr>Pre-swim check </vt:lpstr>
      <vt:lpstr>2024 Webelos and Cub Camps </vt:lpstr>
      <vt:lpstr>Key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1601-01-01T00:00:00Z</dcterms:created>
  <dcterms:modified xsi:type="dcterms:W3CDTF">2024-05-31T13:31:07Z</dcterms:modified>
</cp:coreProperties>
</file>